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DM Sans Bold" charset="1" panose="00000000000000000000"/>
      <p:regular r:id="rId14"/>
    </p:embeddedFont>
    <p:embeddedFont>
      <p:font typeface="Montserrat" charset="1" panose="00000500000000000000"/>
      <p:regular r:id="rId15"/>
    </p:embeddedFont>
    <p:embeddedFont>
      <p:font typeface="Montserrat Bold" charset="1" panose="000008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3tT3stuw.mp4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VAG3tT3stuw.mp4" Type="http://schemas.openxmlformats.org/officeDocument/2006/relationships/video"/><Relationship Id="rId4" Target="../media/VAG3tT3stuw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602154" y="6493823"/>
            <a:ext cx="8464254" cy="846425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4E4E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075014" y="5662120"/>
            <a:ext cx="2184286" cy="218428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50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288522" y="2751818"/>
            <a:ext cx="5094589" cy="509458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4E4E5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759124" y="2751818"/>
            <a:ext cx="816067" cy="81606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42875" cap="sq">
              <a:solidFill>
                <a:srgbClr val="E4E4E5"/>
              </a:solidFill>
              <a:prstDash val="dash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sp>
        <p:nvSpPr>
          <p:cNvPr name="AutoShape 14" id="14"/>
          <p:cNvSpPr/>
          <p:nvPr/>
        </p:nvSpPr>
        <p:spPr>
          <a:xfrm>
            <a:off x="1028700" y="1940562"/>
            <a:ext cx="16230600" cy="0"/>
          </a:xfrm>
          <a:prstGeom prst="line">
            <a:avLst/>
          </a:prstGeom>
          <a:ln cap="rnd" w="38100">
            <a:solidFill>
              <a:srgbClr val="0E47A1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1815620" y="3072515"/>
            <a:ext cx="1226551" cy="122655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50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612829" y="8442233"/>
            <a:ext cx="816067" cy="816067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42875" cap="sq">
              <a:solidFill>
                <a:srgbClr val="E4E4E5"/>
              </a:solidFill>
              <a:prstDash val="dash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5509028" y="-1276775"/>
            <a:ext cx="4028288" cy="4028288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E47A1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64670" y="6013676"/>
            <a:ext cx="3096318" cy="4273324"/>
          </a:xfrm>
          <a:custGeom>
            <a:avLst/>
            <a:gdLst/>
            <a:ahLst/>
            <a:cxnLst/>
            <a:rect r="r" b="b" t="t" l="l"/>
            <a:pathLst>
              <a:path h="4273324" w="3096318">
                <a:moveTo>
                  <a:pt x="0" y="0"/>
                </a:moveTo>
                <a:lnTo>
                  <a:pt x="3096317" y="0"/>
                </a:lnTo>
                <a:lnTo>
                  <a:pt x="3096317" y="4273324"/>
                </a:lnTo>
                <a:lnTo>
                  <a:pt x="0" y="42733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882" t="-14044" r="-15963" b="-1279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3987992" y="965138"/>
            <a:ext cx="9806946" cy="737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99"/>
              </a:lnSpc>
            </a:pPr>
            <a:r>
              <a:rPr lang="en-US" b="true" sz="5999">
                <a:solidFill>
                  <a:srgbClr val="0E47A1"/>
                </a:solidFill>
                <a:latin typeface="DM Sans Bold"/>
                <a:ea typeface="DM Sans Bold"/>
                <a:cs typeface="DM Sans Bold"/>
                <a:sym typeface="DM Sans Bold"/>
              </a:rPr>
              <a:t> IMPLEMENTASI APLIKASI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458811" y="2685143"/>
            <a:ext cx="8865308" cy="1287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0E47A1"/>
                </a:solidFill>
                <a:latin typeface="Montserrat"/>
                <a:ea typeface="Montserrat"/>
                <a:cs typeface="Montserrat"/>
                <a:sym typeface="Montserrat"/>
              </a:rPr>
              <a:t>“Sahabat Digital untuk Lingkungan Bebas Bullying”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458811" y="4973435"/>
            <a:ext cx="5687976" cy="371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Hanifah Hasanah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Arsa Salsabila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Abel Fortino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Sahiva Syamdo Vinoza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Ivan Nandira Mangunang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Muhammad Fatahillah Farid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Muhammad Fadhel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585062" y="4973435"/>
            <a:ext cx="2034183" cy="371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123140082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123140108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123140111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123140194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123140094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123140203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123140106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394701" y="4251441"/>
            <a:ext cx="2993529" cy="455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  <a:spcBef>
                <a:spcPct val="0"/>
              </a:spcBef>
            </a:pPr>
            <a:r>
              <a:rPr lang="en-US" b="true" sz="27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Kelompok 2 (RB)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545052" y="9583535"/>
            <a:ext cx="849977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SD Negeri 1 Marga Agung, Lampung Selatan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F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81655" y="593048"/>
            <a:ext cx="7924690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6000" b="true">
                <a:solidFill>
                  <a:srgbClr val="0E47A1"/>
                </a:solidFill>
                <a:latin typeface="DM Sans Bold"/>
                <a:ea typeface="DM Sans Bold"/>
                <a:cs typeface="DM Sans Bold"/>
                <a:sym typeface="DM Sans Bold"/>
              </a:rPr>
              <a:t>Frontend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1621748"/>
            <a:ext cx="16230600" cy="7636552"/>
            <a:chOff x="0" y="0"/>
            <a:chExt cx="4274726" cy="20112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011273"/>
            </a:xfrm>
            <a:custGeom>
              <a:avLst/>
              <a:gdLst/>
              <a:ahLst/>
              <a:cxnLst/>
              <a:rect r="r" b="b" t="t" l="l"/>
              <a:pathLst>
                <a:path h="2011273" w="4274726">
                  <a:moveTo>
                    <a:pt x="23850" y="0"/>
                  </a:moveTo>
                  <a:lnTo>
                    <a:pt x="4250876" y="0"/>
                  </a:lnTo>
                  <a:cubicBezTo>
                    <a:pt x="4257201" y="0"/>
                    <a:pt x="4263268" y="2513"/>
                    <a:pt x="4267741" y="6985"/>
                  </a:cubicBezTo>
                  <a:cubicBezTo>
                    <a:pt x="4272213" y="11458"/>
                    <a:pt x="4274726" y="17524"/>
                    <a:pt x="4274726" y="23850"/>
                  </a:cubicBezTo>
                  <a:lnTo>
                    <a:pt x="4274726" y="1987423"/>
                  </a:lnTo>
                  <a:cubicBezTo>
                    <a:pt x="4274726" y="1993749"/>
                    <a:pt x="4272213" y="1999815"/>
                    <a:pt x="4267741" y="2004288"/>
                  </a:cubicBezTo>
                  <a:cubicBezTo>
                    <a:pt x="4263268" y="2008760"/>
                    <a:pt x="4257201" y="2011273"/>
                    <a:pt x="4250876" y="2011273"/>
                  </a:cubicBezTo>
                  <a:lnTo>
                    <a:pt x="23850" y="2011273"/>
                  </a:lnTo>
                  <a:cubicBezTo>
                    <a:pt x="17524" y="2011273"/>
                    <a:pt x="11458" y="2008760"/>
                    <a:pt x="6985" y="2004288"/>
                  </a:cubicBezTo>
                  <a:cubicBezTo>
                    <a:pt x="2513" y="1999815"/>
                    <a:pt x="0" y="1993749"/>
                    <a:pt x="0" y="1987423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E4E4E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274726" cy="20588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7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1696699"/>
            <a:ext cx="16170922" cy="7439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Dibuat menggunakan React.js dan CSS dengan bantuan Vite sebagai bundler.</a:t>
            </a:r>
          </a:p>
          <a:p>
            <a:pPr algn="just" marL="647700" indent="-323850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Menggunakan React Router DOM untuk navigasi antar halaman tanpa reload.</a:t>
            </a:r>
          </a:p>
          <a:p>
            <a:pPr algn="just" marL="647700" indent="-323850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Menggunakan Axios untuk berkomunikasi dengan backend API.</a:t>
            </a:r>
          </a:p>
          <a:p>
            <a:pPr algn="just" marL="647700" indent="-323850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Menggunakan React Icons untuk tampilan ikon yang konsisten.</a:t>
            </a:r>
          </a:p>
          <a:p>
            <a:pPr algn="just" marL="647700" indent="-323850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Menggunakan Chart.js dan React Chart.js 2 untuk menampilkan grafik dan visualisasi data.</a:t>
            </a:r>
          </a:p>
          <a:p>
            <a:pPr algn="just">
              <a:lnSpc>
                <a:spcPts val="4199"/>
              </a:lnSpc>
            </a:pPr>
          </a:p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Menyediakan halaman:</a:t>
            </a:r>
          </a:p>
          <a:p>
            <a:pPr algn="just" marL="647700" indent="-323850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Home / Menu Utama – berisi gambar beruang dan tombol “Mulai”.</a:t>
            </a:r>
          </a:p>
          <a:p>
            <a:pPr algn="just" marL="647700" indent="-323850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Laporkan – form pelaporan anonim.</a:t>
            </a:r>
          </a:p>
          <a:p>
            <a:pPr algn="just" marL="647700" indent="-323850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Edukasi – konten pembelajaran anti-bullying.</a:t>
            </a:r>
          </a:p>
          <a:p>
            <a:pPr algn="just" marL="647700" indent="-323850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Admin Dashboard – digunakan guru untuk mengelola laporan.</a:t>
            </a:r>
          </a:p>
          <a:p>
            <a:pPr algn="just" marL="647700" indent="-323850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Chat-digunakan untuk komunikasi antar pengguna.</a:t>
            </a:r>
          </a:p>
          <a:p>
            <a:pPr algn="just">
              <a:lnSpc>
                <a:spcPts val="419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7259300" y="2901883"/>
            <a:ext cx="3228405" cy="322840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50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88899" y="298133"/>
            <a:ext cx="658368" cy="65836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42875" cap="sq">
              <a:solidFill>
                <a:srgbClr val="E4E4E5"/>
              </a:solidFill>
              <a:prstDash val="dash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1246020" y="8335517"/>
            <a:ext cx="3728207" cy="3728207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50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6842867" y="7502651"/>
            <a:ext cx="832867" cy="83286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42875" cap="sq">
              <a:solidFill>
                <a:srgbClr val="E4E4E5"/>
              </a:solidFill>
              <a:prstDash val="dash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sp>
        <p:nvSpPr>
          <p:cNvPr name="AutoShape 19" id="19"/>
          <p:cNvSpPr/>
          <p:nvPr/>
        </p:nvSpPr>
        <p:spPr>
          <a:xfrm>
            <a:off x="1088378" y="1047750"/>
            <a:ext cx="1393809" cy="0"/>
          </a:xfrm>
          <a:prstGeom prst="line">
            <a:avLst/>
          </a:prstGeom>
          <a:ln cap="rnd" w="38100">
            <a:solidFill>
              <a:srgbClr val="0E47A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15865491" y="1009650"/>
            <a:ext cx="1393809" cy="0"/>
          </a:xfrm>
          <a:prstGeom prst="line">
            <a:avLst/>
          </a:prstGeom>
          <a:ln cap="rnd" w="38100">
            <a:solidFill>
              <a:srgbClr val="0E47A1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8899" y="298133"/>
            <a:ext cx="658368" cy="65836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42875" cap="sq">
              <a:solidFill>
                <a:srgbClr val="E4E4E5"/>
              </a:solidFill>
              <a:prstDash val="dash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246020" y="8335517"/>
            <a:ext cx="3728207" cy="372820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50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842867" y="7502651"/>
            <a:ext cx="832867" cy="83286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42875" cap="sq">
              <a:solidFill>
                <a:srgbClr val="E4E4E5"/>
              </a:solidFill>
              <a:prstDash val="dash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1088378" y="1047750"/>
            <a:ext cx="1393809" cy="0"/>
          </a:xfrm>
          <a:prstGeom prst="line">
            <a:avLst/>
          </a:prstGeom>
          <a:ln cap="rnd" w="38100">
            <a:solidFill>
              <a:srgbClr val="0E47A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5865491" y="1009650"/>
            <a:ext cx="1393809" cy="0"/>
          </a:xfrm>
          <a:prstGeom prst="line">
            <a:avLst/>
          </a:prstGeom>
          <a:ln cap="rnd" w="38100">
            <a:solidFill>
              <a:srgbClr val="0E47A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0" y="3569825"/>
            <a:ext cx="18288000" cy="3744170"/>
          </a:xfrm>
          <a:custGeom>
            <a:avLst/>
            <a:gdLst/>
            <a:ahLst/>
            <a:cxnLst/>
            <a:rect r="r" b="b" t="t" l="l"/>
            <a:pathLst>
              <a:path h="3744170" w="18288000">
                <a:moveTo>
                  <a:pt x="0" y="0"/>
                </a:moveTo>
                <a:lnTo>
                  <a:pt x="18288000" y="0"/>
                </a:lnTo>
                <a:lnTo>
                  <a:pt x="18288000" y="3744171"/>
                </a:lnTo>
                <a:lnTo>
                  <a:pt x="0" y="37441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181655" y="661226"/>
            <a:ext cx="7924690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6000" b="true">
                <a:solidFill>
                  <a:srgbClr val="0E47A1"/>
                </a:solidFill>
                <a:latin typeface="DM Sans Bold"/>
                <a:ea typeface="DM Sans Bold"/>
                <a:cs typeface="DM Sans Bold"/>
                <a:sym typeface="DM Sans Bold"/>
              </a:rPr>
              <a:t>Alur Kerja Sistem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6501" y="2996244"/>
            <a:ext cx="11984796" cy="6262056"/>
          </a:xfrm>
          <a:custGeom>
            <a:avLst/>
            <a:gdLst/>
            <a:ahLst/>
            <a:cxnLst/>
            <a:rect r="r" b="b" t="t" l="l"/>
            <a:pathLst>
              <a:path h="6262056" w="11984796">
                <a:moveTo>
                  <a:pt x="0" y="0"/>
                </a:moveTo>
                <a:lnTo>
                  <a:pt x="11984796" y="0"/>
                </a:lnTo>
                <a:lnTo>
                  <a:pt x="11984796" y="6262056"/>
                </a:lnTo>
                <a:lnTo>
                  <a:pt x="0" y="62620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6501" y="781050"/>
            <a:ext cx="10072306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5000" b="true">
                <a:solidFill>
                  <a:srgbClr val="0E47A1"/>
                </a:solidFill>
                <a:latin typeface="DM Sans Bold"/>
                <a:ea typeface="DM Sans Bold"/>
                <a:cs typeface="DM Sans Bold"/>
                <a:sym typeface="DM Sans Bold"/>
              </a:rPr>
              <a:t>Implementasi Frontend Aplikasi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521734" y="-1276775"/>
            <a:ext cx="12761566" cy="10521670"/>
            <a:chOff x="0" y="0"/>
            <a:chExt cx="17015422" cy="14028893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3983059" y="0"/>
              <a:ext cx="5371051" cy="5371051"/>
              <a:chOff x="0" y="0"/>
              <a:chExt cx="812800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E47A1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200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5697359"/>
              <a:ext cx="17015422" cy="8331534"/>
              <a:chOff x="0" y="0"/>
              <a:chExt cx="3361071" cy="1645735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3361071" cy="1645735"/>
              </a:xfrm>
              <a:custGeom>
                <a:avLst/>
                <a:gdLst/>
                <a:ahLst/>
                <a:cxnLst/>
                <a:rect r="r" b="b" t="t" l="l"/>
                <a:pathLst>
                  <a:path h="1645735" w="3361071">
                    <a:moveTo>
                      <a:pt x="30333" y="0"/>
                    </a:moveTo>
                    <a:lnTo>
                      <a:pt x="3330738" y="0"/>
                    </a:lnTo>
                    <a:cubicBezTo>
                      <a:pt x="3338783" y="0"/>
                      <a:pt x="3346498" y="3196"/>
                      <a:pt x="3352186" y="8884"/>
                    </a:cubicBezTo>
                    <a:cubicBezTo>
                      <a:pt x="3357875" y="14573"/>
                      <a:pt x="3361071" y="22288"/>
                      <a:pt x="3361071" y="30333"/>
                    </a:cubicBezTo>
                    <a:lnTo>
                      <a:pt x="3361071" y="1615402"/>
                    </a:lnTo>
                    <a:cubicBezTo>
                      <a:pt x="3361071" y="1632154"/>
                      <a:pt x="3347490" y="1645735"/>
                      <a:pt x="3330738" y="1645735"/>
                    </a:cubicBezTo>
                    <a:lnTo>
                      <a:pt x="30333" y="1645735"/>
                    </a:lnTo>
                    <a:cubicBezTo>
                      <a:pt x="22288" y="1645735"/>
                      <a:pt x="14573" y="1642539"/>
                      <a:pt x="8884" y="1636851"/>
                    </a:cubicBezTo>
                    <a:cubicBezTo>
                      <a:pt x="3196" y="1631162"/>
                      <a:pt x="0" y="1623447"/>
                      <a:pt x="0" y="1615402"/>
                    </a:cubicBezTo>
                    <a:lnTo>
                      <a:pt x="0" y="30333"/>
                    </a:lnTo>
                    <a:cubicBezTo>
                      <a:pt x="0" y="22288"/>
                      <a:pt x="3196" y="14573"/>
                      <a:pt x="8884" y="8884"/>
                    </a:cubicBezTo>
                    <a:cubicBezTo>
                      <a:pt x="14573" y="3196"/>
                      <a:pt x="22288" y="0"/>
                      <a:pt x="30333" y="0"/>
                    </a:cubicBezTo>
                    <a:close/>
                  </a:path>
                </a:pathLst>
              </a:custGeom>
              <a:solidFill>
                <a:srgbClr val="E4E4E5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57150"/>
                <a:ext cx="3361071" cy="170288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200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286878" y="6300776"/>
              <a:ext cx="7392362" cy="7067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Halaman landing page:</a:t>
              </a:r>
            </a:p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</a:t>
              </a:r>
              <a:r>
                <a:rPr lang="en-US" sz="3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enampilkan karakter Nobi dengan pesan motivasi: “Yuk, kita mulai petualangan anti-bullying bersama!” </a:t>
              </a:r>
            </a:p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Tombol “Mulai” mengarahkan pengguna ke halaman menu utama</a:t>
              </a:r>
            </a:p>
            <a:p>
              <a:pPr algn="l">
                <a:lnSpc>
                  <a:spcPts val="420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56501" y="2117109"/>
            <a:ext cx="3981942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0" indent="-323850" lvl="1">
              <a:lnSpc>
                <a:spcPts val="2700"/>
              </a:lnSpc>
              <a:buFont typeface="Arial"/>
              <a:buChar char="•"/>
            </a:pPr>
            <a:r>
              <a:rPr lang="en-US" b="true" sz="3000">
                <a:solidFill>
                  <a:srgbClr val="0E47A1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Halaman Utama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19006" y="9258300"/>
            <a:ext cx="12201632" cy="3513181"/>
            <a:chOff x="0" y="0"/>
            <a:chExt cx="3213599" cy="9252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3599" cy="925282"/>
            </a:xfrm>
            <a:custGeom>
              <a:avLst/>
              <a:gdLst/>
              <a:ahLst/>
              <a:cxnLst/>
              <a:rect r="r" b="b" t="t" l="l"/>
              <a:pathLst>
                <a:path h="925282" w="3213599">
                  <a:moveTo>
                    <a:pt x="63450" y="0"/>
                  </a:moveTo>
                  <a:lnTo>
                    <a:pt x="3150149" y="0"/>
                  </a:lnTo>
                  <a:cubicBezTo>
                    <a:pt x="3185191" y="0"/>
                    <a:pt x="3213599" y="28407"/>
                    <a:pt x="3213599" y="63450"/>
                  </a:cubicBezTo>
                  <a:lnTo>
                    <a:pt x="3213599" y="861832"/>
                  </a:lnTo>
                  <a:cubicBezTo>
                    <a:pt x="3213599" y="878660"/>
                    <a:pt x="3206914" y="894799"/>
                    <a:pt x="3195015" y="906698"/>
                  </a:cubicBezTo>
                  <a:cubicBezTo>
                    <a:pt x="3183115" y="918598"/>
                    <a:pt x="3166977" y="925282"/>
                    <a:pt x="3150149" y="925282"/>
                  </a:cubicBezTo>
                  <a:lnTo>
                    <a:pt x="63450" y="925282"/>
                  </a:lnTo>
                  <a:cubicBezTo>
                    <a:pt x="46622" y="925282"/>
                    <a:pt x="30483" y="918598"/>
                    <a:pt x="18584" y="906698"/>
                  </a:cubicBezTo>
                  <a:cubicBezTo>
                    <a:pt x="6685" y="894799"/>
                    <a:pt x="0" y="878660"/>
                    <a:pt x="0" y="861832"/>
                  </a:cubicBezTo>
                  <a:lnTo>
                    <a:pt x="0" y="63450"/>
                  </a:lnTo>
                  <a:cubicBezTo>
                    <a:pt x="0" y="46622"/>
                    <a:pt x="6685" y="30483"/>
                    <a:pt x="18584" y="18584"/>
                  </a:cubicBezTo>
                  <a:cubicBezTo>
                    <a:pt x="30483" y="6685"/>
                    <a:pt x="46622" y="0"/>
                    <a:pt x="63450" y="0"/>
                  </a:cubicBezTo>
                  <a:close/>
                </a:path>
              </a:pathLst>
            </a:custGeom>
            <a:solidFill>
              <a:srgbClr val="0E47A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213599" cy="9729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968633" y="-2572764"/>
            <a:ext cx="4581334" cy="458133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4E4E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270063" y="1080430"/>
            <a:ext cx="928140" cy="9281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42875" cap="sq">
              <a:solidFill>
                <a:srgbClr val="FFC50F"/>
              </a:solidFill>
              <a:prstDash val="dash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13784163" y="3180145"/>
            <a:ext cx="3207522" cy="0"/>
          </a:xfrm>
          <a:prstGeom prst="line">
            <a:avLst/>
          </a:prstGeom>
          <a:ln cap="rnd" w="38100">
            <a:solidFill>
              <a:srgbClr val="0E47A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384753" y="2218627"/>
            <a:ext cx="11979749" cy="6414310"/>
          </a:xfrm>
          <a:custGeom>
            <a:avLst/>
            <a:gdLst/>
            <a:ahLst/>
            <a:cxnLst/>
            <a:rect r="r" b="b" t="t" l="l"/>
            <a:pathLst>
              <a:path h="6414310" w="11979749">
                <a:moveTo>
                  <a:pt x="0" y="0"/>
                </a:moveTo>
                <a:lnTo>
                  <a:pt x="11979749" y="0"/>
                </a:lnTo>
                <a:lnTo>
                  <a:pt x="11979749" y="6414310"/>
                </a:lnTo>
                <a:lnTo>
                  <a:pt x="0" y="64143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986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84753" y="1114425"/>
            <a:ext cx="5734629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0" indent="-323850" lvl="1">
              <a:lnSpc>
                <a:spcPts val="2700"/>
              </a:lnSpc>
              <a:buFont typeface="Arial"/>
              <a:buChar char="•"/>
            </a:pPr>
            <a:r>
              <a:rPr lang="en-US" b="true" sz="3000">
                <a:solidFill>
                  <a:srgbClr val="0E47A1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Menu Utama &amp; Navigasi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2610978" y="2218627"/>
            <a:ext cx="12761566" cy="6414310"/>
            <a:chOff x="0" y="0"/>
            <a:chExt cx="3361071" cy="168936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361071" cy="1689366"/>
            </a:xfrm>
            <a:custGeom>
              <a:avLst/>
              <a:gdLst/>
              <a:ahLst/>
              <a:cxnLst/>
              <a:rect r="r" b="b" t="t" l="l"/>
              <a:pathLst>
                <a:path h="1689366" w="3361071">
                  <a:moveTo>
                    <a:pt x="30333" y="0"/>
                  </a:moveTo>
                  <a:lnTo>
                    <a:pt x="3330738" y="0"/>
                  </a:lnTo>
                  <a:cubicBezTo>
                    <a:pt x="3338783" y="0"/>
                    <a:pt x="3346498" y="3196"/>
                    <a:pt x="3352186" y="8884"/>
                  </a:cubicBezTo>
                  <a:cubicBezTo>
                    <a:pt x="3357875" y="14573"/>
                    <a:pt x="3361071" y="22288"/>
                    <a:pt x="3361071" y="30333"/>
                  </a:cubicBezTo>
                  <a:lnTo>
                    <a:pt x="3361071" y="1659033"/>
                  </a:lnTo>
                  <a:cubicBezTo>
                    <a:pt x="3361071" y="1675785"/>
                    <a:pt x="3347490" y="1689366"/>
                    <a:pt x="3330738" y="1689366"/>
                  </a:cubicBezTo>
                  <a:lnTo>
                    <a:pt x="30333" y="1689366"/>
                  </a:lnTo>
                  <a:cubicBezTo>
                    <a:pt x="22288" y="1689366"/>
                    <a:pt x="14573" y="1686170"/>
                    <a:pt x="8884" y="1680481"/>
                  </a:cubicBezTo>
                  <a:cubicBezTo>
                    <a:pt x="3196" y="1674793"/>
                    <a:pt x="0" y="1667078"/>
                    <a:pt x="0" y="1659033"/>
                  </a:cubicBezTo>
                  <a:lnTo>
                    <a:pt x="0" y="30333"/>
                  </a:lnTo>
                  <a:cubicBezTo>
                    <a:pt x="0" y="22288"/>
                    <a:pt x="3196" y="14573"/>
                    <a:pt x="8884" y="8884"/>
                  </a:cubicBezTo>
                  <a:cubicBezTo>
                    <a:pt x="14573" y="3196"/>
                    <a:pt x="22288" y="0"/>
                    <a:pt x="30333" y="0"/>
                  </a:cubicBezTo>
                  <a:close/>
                </a:path>
              </a:pathLst>
            </a:custGeom>
            <a:solidFill>
              <a:srgbClr val="E4E4E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3361071" cy="17465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20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064122" y="2473032"/>
            <a:ext cx="4840951" cy="5848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Menu navigasi utama dengan 4 pilihan 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Admin → akses login guru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Laporkan → form pelaporan anonim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Edukasi → materi edukasi bullying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Chat → fitur komunikasi antar pengguna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19006" y="9258300"/>
            <a:ext cx="12201632" cy="3513181"/>
            <a:chOff x="0" y="0"/>
            <a:chExt cx="3213599" cy="9252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3599" cy="925282"/>
            </a:xfrm>
            <a:custGeom>
              <a:avLst/>
              <a:gdLst/>
              <a:ahLst/>
              <a:cxnLst/>
              <a:rect r="r" b="b" t="t" l="l"/>
              <a:pathLst>
                <a:path h="925282" w="3213599">
                  <a:moveTo>
                    <a:pt x="63450" y="0"/>
                  </a:moveTo>
                  <a:lnTo>
                    <a:pt x="3150149" y="0"/>
                  </a:lnTo>
                  <a:cubicBezTo>
                    <a:pt x="3185191" y="0"/>
                    <a:pt x="3213599" y="28407"/>
                    <a:pt x="3213599" y="63450"/>
                  </a:cubicBezTo>
                  <a:lnTo>
                    <a:pt x="3213599" y="861832"/>
                  </a:lnTo>
                  <a:cubicBezTo>
                    <a:pt x="3213599" y="878660"/>
                    <a:pt x="3206914" y="894799"/>
                    <a:pt x="3195015" y="906698"/>
                  </a:cubicBezTo>
                  <a:cubicBezTo>
                    <a:pt x="3183115" y="918598"/>
                    <a:pt x="3166977" y="925282"/>
                    <a:pt x="3150149" y="925282"/>
                  </a:cubicBezTo>
                  <a:lnTo>
                    <a:pt x="63450" y="925282"/>
                  </a:lnTo>
                  <a:cubicBezTo>
                    <a:pt x="46622" y="925282"/>
                    <a:pt x="30483" y="918598"/>
                    <a:pt x="18584" y="906698"/>
                  </a:cubicBezTo>
                  <a:cubicBezTo>
                    <a:pt x="6685" y="894799"/>
                    <a:pt x="0" y="878660"/>
                    <a:pt x="0" y="861832"/>
                  </a:cubicBezTo>
                  <a:lnTo>
                    <a:pt x="0" y="63450"/>
                  </a:lnTo>
                  <a:cubicBezTo>
                    <a:pt x="0" y="46622"/>
                    <a:pt x="6685" y="30483"/>
                    <a:pt x="18584" y="18584"/>
                  </a:cubicBezTo>
                  <a:cubicBezTo>
                    <a:pt x="30483" y="6685"/>
                    <a:pt x="46622" y="0"/>
                    <a:pt x="63450" y="0"/>
                  </a:cubicBezTo>
                  <a:close/>
                </a:path>
              </a:pathLst>
            </a:custGeom>
            <a:solidFill>
              <a:srgbClr val="0E47A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213599" cy="9729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968633" y="-2572764"/>
            <a:ext cx="4581334" cy="458133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4E4E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270063" y="1080430"/>
            <a:ext cx="928140" cy="9281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42875" cap="sq">
              <a:solidFill>
                <a:srgbClr val="FFC50F"/>
              </a:solidFill>
              <a:prstDash val="dash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13784163" y="3180145"/>
            <a:ext cx="3207522" cy="0"/>
          </a:xfrm>
          <a:prstGeom prst="line">
            <a:avLst/>
          </a:prstGeom>
          <a:ln cap="rnd" w="38100">
            <a:solidFill>
              <a:srgbClr val="0E47A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384753" y="1114425"/>
            <a:ext cx="4144402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0" indent="-323850" lvl="1">
              <a:lnSpc>
                <a:spcPts val="2700"/>
              </a:lnSpc>
              <a:buFont typeface="Arial"/>
              <a:buChar char="•"/>
            </a:pPr>
            <a:r>
              <a:rPr lang="en-US" b="true" sz="3000">
                <a:solidFill>
                  <a:srgbClr val="0E47A1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Halaman Edukasi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2610978" y="2218627"/>
            <a:ext cx="12761566" cy="6414310"/>
            <a:chOff x="0" y="0"/>
            <a:chExt cx="3361071" cy="168936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361071" cy="1689366"/>
            </a:xfrm>
            <a:custGeom>
              <a:avLst/>
              <a:gdLst/>
              <a:ahLst/>
              <a:cxnLst/>
              <a:rect r="r" b="b" t="t" l="l"/>
              <a:pathLst>
                <a:path h="1689366" w="3361071">
                  <a:moveTo>
                    <a:pt x="30333" y="0"/>
                  </a:moveTo>
                  <a:lnTo>
                    <a:pt x="3330738" y="0"/>
                  </a:lnTo>
                  <a:cubicBezTo>
                    <a:pt x="3338783" y="0"/>
                    <a:pt x="3346498" y="3196"/>
                    <a:pt x="3352186" y="8884"/>
                  </a:cubicBezTo>
                  <a:cubicBezTo>
                    <a:pt x="3357875" y="14573"/>
                    <a:pt x="3361071" y="22288"/>
                    <a:pt x="3361071" y="30333"/>
                  </a:cubicBezTo>
                  <a:lnTo>
                    <a:pt x="3361071" y="1659033"/>
                  </a:lnTo>
                  <a:cubicBezTo>
                    <a:pt x="3361071" y="1675785"/>
                    <a:pt x="3347490" y="1689366"/>
                    <a:pt x="3330738" y="1689366"/>
                  </a:cubicBezTo>
                  <a:lnTo>
                    <a:pt x="30333" y="1689366"/>
                  </a:lnTo>
                  <a:cubicBezTo>
                    <a:pt x="22288" y="1689366"/>
                    <a:pt x="14573" y="1686170"/>
                    <a:pt x="8884" y="1680481"/>
                  </a:cubicBezTo>
                  <a:cubicBezTo>
                    <a:pt x="3196" y="1674793"/>
                    <a:pt x="0" y="1667078"/>
                    <a:pt x="0" y="1659033"/>
                  </a:cubicBezTo>
                  <a:lnTo>
                    <a:pt x="0" y="30333"/>
                  </a:lnTo>
                  <a:cubicBezTo>
                    <a:pt x="0" y="22288"/>
                    <a:pt x="3196" y="14573"/>
                    <a:pt x="8884" y="8884"/>
                  </a:cubicBezTo>
                  <a:cubicBezTo>
                    <a:pt x="14573" y="3196"/>
                    <a:pt x="22288" y="0"/>
                    <a:pt x="30333" y="0"/>
                  </a:cubicBezTo>
                  <a:close/>
                </a:path>
              </a:pathLst>
            </a:custGeom>
            <a:solidFill>
              <a:srgbClr val="E4E4E5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3361071" cy="17465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20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3014927" y="2790532"/>
            <a:ext cx="5273073" cy="523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Halaman edukasi menampilkan teks pembelajaran sederhana yang berisi penjelasan mengenai apa itu bullying, jenis-jenis bullying, serta dampak yang ditimbulkan. </a:t>
            </a: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Selain itu, terdapat pesan motivasi positif untuk mengajak pengguna agar saling menghormati, berani menolong teman, dan menciptakan lingkungan sekolah yang aman dan ceria.</a:t>
            </a:r>
          </a:p>
        </p:txBody>
      </p:sp>
      <p:pic>
        <p:nvPicPr>
          <p:cNvPr name="Picture 17" id="17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84753" y="2322374"/>
            <a:ext cx="11963139" cy="62068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19006" y="9258300"/>
            <a:ext cx="12201632" cy="3513181"/>
            <a:chOff x="0" y="0"/>
            <a:chExt cx="3213599" cy="9252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3599" cy="925282"/>
            </a:xfrm>
            <a:custGeom>
              <a:avLst/>
              <a:gdLst/>
              <a:ahLst/>
              <a:cxnLst/>
              <a:rect r="r" b="b" t="t" l="l"/>
              <a:pathLst>
                <a:path h="925282" w="3213599">
                  <a:moveTo>
                    <a:pt x="63450" y="0"/>
                  </a:moveTo>
                  <a:lnTo>
                    <a:pt x="3150149" y="0"/>
                  </a:lnTo>
                  <a:cubicBezTo>
                    <a:pt x="3185191" y="0"/>
                    <a:pt x="3213599" y="28407"/>
                    <a:pt x="3213599" y="63450"/>
                  </a:cubicBezTo>
                  <a:lnTo>
                    <a:pt x="3213599" y="861832"/>
                  </a:lnTo>
                  <a:cubicBezTo>
                    <a:pt x="3213599" y="878660"/>
                    <a:pt x="3206914" y="894799"/>
                    <a:pt x="3195015" y="906698"/>
                  </a:cubicBezTo>
                  <a:cubicBezTo>
                    <a:pt x="3183115" y="918598"/>
                    <a:pt x="3166977" y="925282"/>
                    <a:pt x="3150149" y="925282"/>
                  </a:cubicBezTo>
                  <a:lnTo>
                    <a:pt x="63450" y="925282"/>
                  </a:lnTo>
                  <a:cubicBezTo>
                    <a:pt x="46622" y="925282"/>
                    <a:pt x="30483" y="918598"/>
                    <a:pt x="18584" y="906698"/>
                  </a:cubicBezTo>
                  <a:cubicBezTo>
                    <a:pt x="6685" y="894799"/>
                    <a:pt x="0" y="878660"/>
                    <a:pt x="0" y="861832"/>
                  </a:cubicBezTo>
                  <a:lnTo>
                    <a:pt x="0" y="63450"/>
                  </a:lnTo>
                  <a:cubicBezTo>
                    <a:pt x="0" y="46622"/>
                    <a:pt x="6685" y="30483"/>
                    <a:pt x="18584" y="18584"/>
                  </a:cubicBezTo>
                  <a:cubicBezTo>
                    <a:pt x="30483" y="6685"/>
                    <a:pt x="46622" y="0"/>
                    <a:pt x="63450" y="0"/>
                  </a:cubicBezTo>
                  <a:close/>
                </a:path>
              </a:pathLst>
            </a:custGeom>
            <a:solidFill>
              <a:srgbClr val="0E47A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213599" cy="9729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968633" y="-2572764"/>
            <a:ext cx="4581334" cy="458133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4E4E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270063" y="1080430"/>
            <a:ext cx="928140" cy="9281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42875" cap="sq">
              <a:solidFill>
                <a:srgbClr val="FFC50F"/>
              </a:solidFill>
              <a:prstDash val="dash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13784163" y="3180145"/>
            <a:ext cx="3207522" cy="0"/>
          </a:xfrm>
          <a:prstGeom prst="line">
            <a:avLst/>
          </a:prstGeom>
          <a:ln cap="rnd" w="38100">
            <a:solidFill>
              <a:srgbClr val="0E47A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384753" y="1114425"/>
            <a:ext cx="3737599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700" indent="-323850" lvl="1">
              <a:lnSpc>
                <a:spcPts val="2700"/>
              </a:lnSpc>
              <a:buFont typeface="Arial"/>
              <a:buChar char="•"/>
            </a:pPr>
            <a:r>
              <a:rPr lang="en-US" b="true" sz="3000">
                <a:solidFill>
                  <a:srgbClr val="0E47A1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Halaman Amin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2610978" y="2218627"/>
            <a:ext cx="12761566" cy="6414310"/>
            <a:chOff x="0" y="0"/>
            <a:chExt cx="3361071" cy="168936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361071" cy="1689366"/>
            </a:xfrm>
            <a:custGeom>
              <a:avLst/>
              <a:gdLst/>
              <a:ahLst/>
              <a:cxnLst/>
              <a:rect r="r" b="b" t="t" l="l"/>
              <a:pathLst>
                <a:path h="1689366" w="3361071">
                  <a:moveTo>
                    <a:pt x="30333" y="0"/>
                  </a:moveTo>
                  <a:lnTo>
                    <a:pt x="3330738" y="0"/>
                  </a:lnTo>
                  <a:cubicBezTo>
                    <a:pt x="3338783" y="0"/>
                    <a:pt x="3346498" y="3196"/>
                    <a:pt x="3352186" y="8884"/>
                  </a:cubicBezTo>
                  <a:cubicBezTo>
                    <a:pt x="3357875" y="14573"/>
                    <a:pt x="3361071" y="22288"/>
                    <a:pt x="3361071" y="30333"/>
                  </a:cubicBezTo>
                  <a:lnTo>
                    <a:pt x="3361071" y="1659033"/>
                  </a:lnTo>
                  <a:cubicBezTo>
                    <a:pt x="3361071" y="1675785"/>
                    <a:pt x="3347490" y="1689366"/>
                    <a:pt x="3330738" y="1689366"/>
                  </a:cubicBezTo>
                  <a:lnTo>
                    <a:pt x="30333" y="1689366"/>
                  </a:lnTo>
                  <a:cubicBezTo>
                    <a:pt x="22288" y="1689366"/>
                    <a:pt x="14573" y="1686170"/>
                    <a:pt x="8884" y="1680481"/>
                  </a:cubicBezTo>
                  <a:cubicBezTo>
                    <a:pt x="3196" y="1674793"/>
                    <a:pt x="0" y="1667078"/>
                    <a:pt x="0" y="1659033"/>
                  </a:cubicBezTo>
                  <a:lnTo>
                    <a:pt x="0" y="30333"/>
                  </a:lnTo>
                  <a:cubicBezTo>
                    <a:pt x="0" y="22288"/>
                    <a:pt x="3196" y="14573"/>
                    <a:pt x="8884" y="8884"/>
                  </a:cubicBezTo>
                  <a:cubicBezTo>
                    <a:pt x="14573" y="3196"/>
                    <a:pt x="22288" y="0"/>
                    <a:pt x="30333" y="0"/>
                  </a:cubicBezTo>
                  <a:close/>
                </a:path>
              </a:pathLst>
            </a:custGeom>
            <a:solidFill>
              <a:srgbClr val="E4E4E5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3361071" cy="17465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20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3014927" y="3655410"/>
            <a:ext cx="5273073" cy="391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Diperuntukkan bagi guru atau pihak sekolah untuk mengakses dasbor analitik, terdiri dari: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Email Address dan Password dengan tombol Sign In.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Dilengkapi fitur Forgot Password dan Remember Me.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645754" y="2473328"/>
            <a:ext cx="11301259" cy="5904908"/>
          </a:xfrm>
          <a:custGeom>
            <a:avLst/>
            <a:gdLst/>
            <a:ahLst/>
            <a:cxnLst/>
            <a:rect r="r" b="b" t="t" l="l"/>
            <a:pathLst>
              <a:path h="5904908" w="11301259">
                <a:moveTo>
                  <a:pt x="0" y="0"/>
                </a:moveTo>
                <a:lnTo>
                  <a:pt x="11301259" y="0"/>
                </a:lnTo>
                <a:lnTo>
                  <a:pt x="11301259" y="5904908"/>
                </a:lnTo>
                <a:lnTo>
                  <a:pt x="0" y="59049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266459" y="2595498"/>
            <a:ext cx="5377206" cy="537720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4E4E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892247"/>
            <a:ext cx="6783708" cy="6783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 cap="sq">
              <a:solidFill>
                <a:srgbClr val="0E47A1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76447" y="2239994"/>
            <a:ext cx="6088214" cy="608821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18501" r="0" b="-18501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5891708" y="6690401"/>
            <a:ext cx="928140" cy="92814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42875" cap="sq">
              <a:solidFill>
                <a:srgbClr val="0E47A1"/>
              </a:solidFill>
              <a:prstDash val="dash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668494" y="9436912"/>
            <a:ext cx="10605628" cy="3513181"/>
            <a:chOff x="0" y="0"/>
            <a:chExt cx="2793252" cy="9252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793252" cy="925282"/>
            </a:xfrm>
            <a:custGeom>
              <a:avLst/>
              <a:gdLst/>
              <a:ahLst/>
              <a:cxnLst/>
              <a:rect r="r" b="b" t="t" l="l"/>
              <a:pathLst>
                <a:path h="925282" w="2793252">
                  <a:moveTo>
                    <a:pt x="72998" y="0"/>
                  </a:moveTo>
                  <a:lnTo>
                    <a:pt x="2720254" y="0"/>
                  </a:lnTo>
                  <a:cubicBezTo>
                    <a:pt x="2739614" y="0"/>
                    <a:pt x="2758181" y="7691"/>
                    <a:pt x="2771871" y="21381"/>
                  </a:cubicBezTo>
                  <a:cubicBezTo>
                    <a:pt x="2785561" y="35071"/>
                    <a:pt x="2793252" y="53638"/>
                    <a:pt x="2793252" y="72998"/>
                  </a:cubicBezTo>
                  <a:lnTo>
                    <a:pt x="2793252" y="852284"/>
                  </a:lnTo>
                  <a:cubicBezTo>
                    <a:pt x="2793252" y="892600"/>
                    <a:pt x="2760569" y="925282"/>
                    <a:pt x="2720254" y="925282"/>
                  </a:cubicBezTo>
                  <a:lnTo>
                    <a:pt x="72998" y="925282"/>
                  </a:lnTo>
                  <a:cubicBezTo>
                    <a:pt x="32682" y="925282"/>
                    <a:pt x="0" y="892600"/>
                    <a:pt x="0" y="852284"/>
                  </a:cubicBezTo>
                  <a:lnTo>
                    <a:pt x="0" y="72998"/>
                  </a:lnTo>
                  <a:cubicBezTo>
                    <a:pt x="0" y="32682"/>
                    <a:pt x="32682" y="0"/>
                    <a:pt x="72998" y="0"/>
                  </a:cubicBezTo>
                  <a:close/>
                </a:path>
              </a:pathLst>
            </a:custGeom>
            <a:solidFill>
              <a:srgbClr val="0E47A1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2793252" cy="9729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7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5599397" y="-2523802"/>
            <a:ext cx="4416049" cy="4416049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4E4E5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523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9708940" y="2531785"/>
            <a:ext cx="6965001" cy="1272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60"/>
              </a:lnSpc>
            </a:pPr>
            <a:r>
              <a:rPr lang="en-US" sz="10400" b="true">
                <a:solidFill>
                  <a:srgbClr val="0E47A1"/>
                </a:solidFill>
                <a:latin typeface="DM Sans Bold"/>
                <a:ea typeface="DM Sans Bold"/>
                <a:cs typeface="DM Sans Bold"/>
                <a:sym typeface="DM Sans Bold"/>
              </a:rPr>
              <a:t>Thank You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694676" y="6903011"/>
            <a:ext cx="2993529" cy="455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  <a:spcBef>
                <a:spcPct val="0"/>
              </a:spcBef>
            </a:pPr>
            <a:r>
              <a:rPr lang="en-US" b="true" sz="27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Kelompok 2 (RB)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144000" y="9583535"/>
            <a:ext cx="882015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SD Negeri 1 Marga Agung, Lampung Selatan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926707" y="4556801"/>
            <a:ext cx="8529466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Tahap Pengembangan dan Penerapan Sistem Pelaporan dan Edukasi Anti-Bullying Berbasis Web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DAG3sLQA08E</dc:identifier>
  <dcterms:modified xsi:type="dcterms:W3CDTF">2011-08-01T06:04:30Z</dcterms:modified>
  <cp:revision>1</cp:revision>
  <dc:title>KSI-RB_Kelompok 2_PPT Implementasi Aplikasi</dc:title>
</cp:coreProperties>
</file>

<file path=docProps/thumbnail.jpeg>
</file>